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2" r:id="rId7"/>
    <p:sldId id="261" r:id="rId8"/>
    <p:sldId id="264" r:id="rId9"/>
    <p:sldId id="292" r:id="rId10"/>
    <p:sldId id="266" r:id="rId11"/>
    <p:sldId id="269" r:id="rId12"/>
    <p:sldId id="270" r:id="rId13"/>
    <p:sldId id="272" r:id="rId14"/>
    <p:sldId id="268" r:id="rId15"/>
    <p:sldId id="271" r:id="rId16"/>
    <p:sldId id="273" r:id="rId17"/>
    <p:sldId id="274" r:id="rId18"/>
    <p:sldId id="293" r:id="rId19"/>
    <p:sldId id="265" r:id="rId20"/>
    <p:sldId id="275" r:id="rId21"/>
    <p:sldId id="267" r:id="rId22"/>
    <p:sldId id="276" r:id="rId23"/>
    <p:sldId id="294" r:id="rId24"/>
    <p:sldId id="277" r:id="rId25"/>
    <p:sldId id="278" r:id="rId26"/>
    <p:sldId id="279" r:id="rId27"/>
    <p:sldId id="282" r:id="rId28"/>
    <p:sldId id="281" r:id="rId29"/>
    <p:sldId id="280" r:id="rId30"/>
    <p:sldId id="283" r:id="rId31"/>
    <p:sldId id="285" r:id="rId32"/>
    <p:sldId id="284" r:id="rId33"/>
    <p:sldId id="288" r:id="rId34"/>
    <p:sldId id="286" r:id="rId35"/>
    <p:sldId id="295" r:id="rId36"/>
    <p:sldId id="289" r:id="rId37"/>
    <p:sldId id="291" r:id="rId38"/>
    <p:sldId id="290" r:id="rId39"/>
    <p:sldId id="297" r:id="rId40"/>
    <p:sldId id="299" r:id="rId41"/>
    <p:sldId id="296" r:id="rId42"/>
    <p:sldId id="322" r:id="rId43"/>
    <p:sldId id="298" r:id="rId44"/>
    <p:sldId id="303" r:id="rId45"/>
    <p:sldId id="302" r:id="rId46"/>
    <p:sldId id="300" r:id="rId47"/>
    <p:sldId id="306" r:id="rId48"/>
    <p:sldId id="308" r:id="rId49"/>
    <p:sldId id="310" r:id="rId50"/>
    <p:sldId id="304" r:id="rId51"/>
    <p:sldId id="305" r:id="rId52"/>
    <p:sldId id="307" r:id="rId53"/>
    <p:sldId id="309" r:id="rId54"/>
    <p:sldId id="311" r:id="rId55"/>
    <p:sldId id="314" r:id="rId56"/>
    <p:sldId id="315" r:id="rId57"/>
    <p:sldId id="312" r:id="rId58"/>
    <p:sldId id="316" r:id="rId59"/>
    <p:sldId id="317" r:id="rId60"/>
    <p:sldId id="319" r:id="rId61"/>
    <p:sldId id="320" r:id="rId62"/>
    <p:sldId id="321" r:id="rId63"/>
    <p:sldId id="313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8T03:38:15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ustomXml" Target="../ink/ink1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8E0E1-2C83-4F6C-ADBC-353C80547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8800" dirty="0">
                <a:solidFill>
                  <a:srgbClr val="FFFF00"/>
                </a:solidFill>
              </a:rPr>
              <a:t>Analizador de Espectro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8B918D-C13F-413D-A0E8-95A70BF191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171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36BA613-FCCA-4A67-A661-66918784F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33412"/>
            <a:ext cx="11353800" cy="63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Group 8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2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90" name="Rectangle 49">
            <a:extLst>
              <a:ext uri="{FF2B5EF4-FFF2-40B4-BE49-F238E27FC236}">
                <a16:creationId xmlns:a16="http://schemas.microsoft.com/office/drawing/2014/main" id="{933B46D5-42D5-4194-B895-B45DCFF2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51">
            <a:extLst>
              <a:ext uri="{FF2B5EF4-FFF2-40B4-BE49-F238E27FC236}">
                <a16:creationId xmlns:a16="http://schemas.microsoft.com/office/drawing/2014/main" id="{18896DCC-8879-4CF3-BB2D-0C535C80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34630B0-6EE6-4DFE-9FC5-0988FED6C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605C0C27-BDE8-4899-B838-C0DC2EAB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EDC3E8DB-0AA9-4C49-A986-24A6D44A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34CA156-4C5B-4EAD-99BC-E2C734D5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5E568387-0266-4411-9330-8E9CD9B8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C84DAA3E-ACD2-4620-8906-7C7280CE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2D86F227-CF83-476B-B657-D6B0C53B3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14934B78-B04C-4CFA-A64D-EFA402E14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60B3248E-2504-49B9-879B-D0158482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CA4F4223-FB0B-4CA0-8913-341EDCD78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42327D55-3076-45A9-8C23-54CC450F3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10BA2659-760C-445C-96A9-155F0BF0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9EF5E6EC-49CF-43A0-8ED2-136FCDCA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F4A1A617-AE8C-49B0-9B78-F0E2BFB2B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4B1C21A9-2A27-4BA8-AB2C-E2F23D93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803E4DF0-86BE-4F7B-99D9-A4DAF790A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1">
              <a:extLst>
                <a:ext uri="{FF2B5EF4-FFF2-40B4-BE49-F238E27FC236}">
                  <a16:creationId xmlns:a16="http://schemas.microsoft.com/office/drawing/2014/main" id="{324C4266-1501-454D-A3A2-C60585E37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335F4B74-90BA-4372-9744-660DE1DA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676BC228-1D88-4E9F-A39C-485245F38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82C283AD-515F-427B-A581-F1EC42B2F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A211013C-44EA-4C7F-867A-70F84606A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5A091894-50E1-4B1B-94B2-693B5DC5A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33665320-A7B0-4BE7-B587-654A5E130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5E731000-CA59-41D5-BBAF-4CF0C93C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3ADE52FC-89F2-4DE3-90F2-23F8A19B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C598494B-717D-4E29-9D55-F0FEF36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4E748B28-C809-4A72-BA26-B42706005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1B55B6D8-6E87-41B4-8C20-4C59AB35B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8AF0CB98-D797-4C0F-B534-B53FFEC58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8161F426-0884-4746-ADFB-ED2E8ED5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9FB6AEF0-B7A7-4C34-8BCA-D1939E5C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C4221C70-D5F8-42A7-B0AF-B63791EF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57">
              <a:extLst>
                <a:ext uri="{FF2B5EF4-FFF2-40B4-BE49-F238E27FC236}">
                  <a16:creationId xmlns:a16="http://schemas.microsoft.com/office/drawing/2014/main" id="{4C075733-AA99-4CB2-934E-9F42E6FC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58">
              <a:extLst>
                <a:ext uri="{FF2B5EF4-FFF2-40B4-BE49-F238E27FC236}">
                  <a16:creationId xmlns:a16="http://schemas.microsoft.com/office/drawing/2014/main" id="{266B426D-F5FB-456F-84B5-2DACFEA7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8" name="Round Diagonal Corner Rectangle 6">
            <a:extLst>
              <a:ext uri="{FF2B5EF4-FFF2-40B4-BE49-F238E27FC236}">
                <a16:creationId xmlns:a16="http://schemas.microsoft.com/office/drawing/2014/main" id="{083A6575-45DF-4CD7-8E7D-50E51B82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29C7ECA-BA89-4821-BB3E-B893A66A0D6C}"/>
              </a:ext>
            </a:extLst>
          </p:cNvPr>
          <p:cNvSpPr/>
          <p:nvPr/>
        </p:nvSpPr>
        <p:spPr>
          <a:xfrm>
            <a:off x="5882640" y="3298195"/>
            <a:ext cx="4267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11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" sz="11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</a:t>
            </a:r>
            <a:endParaRPr lang="es-ES" sz="11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4F207B2-2884-482C-8E00-49846A0C301C}"/>
              </a:ext>
            </a:extLst>
          </p:cNvPr>
          <p:cNvSpPr/>
          <p:nvPr/>
        </p:nvSpPr>
        <p:spPr>
          <a:xfrm>
            <a:off x="2102594" y="3216223"/>
            <a:ext cx="771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F</a:t>
            </a:r>
            <a:r>
              <a:rPr lang="es-ES" sz="2800" baseline="-25000" dirty="0">
                <a:solidFill>
                  <a:schemeClr val="bg1"/>
                </a:solidFill>
                <a:latin typeface="Times New Roman" panose="02020603050405020304" pitchFamily="18" charset="0"/>
              </a:rPr>
              <a:t>INP</a:t>
            </a:r>
          </a:p>
        </p:txBody>
      </p:sp>
      <p:pic>
        <p:nvPicPr>
          <p:cNvPr id="92" name="Imagen 91">
            <a:extLst>
              <a:ext uri="{FF2B5EF4-FFF2-40B4-BE49-F238E27FC236}">
                <a16:creationId xmlns:a16="http://schemas.microsoft.com/office/drawing/2014/main" id="{E937C11C-B1BA-46D6-9ADD-5C95EA73F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264" y="1137031"/>
            <a:ext cx="4447576" cy="4577297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D356EB8-4FE8-42E0-B0E3-9D3F99376C98}"/>
              </a:ext>
            </a:extLst>
          </p:cNvPr>
          <p:cNvSpPr/>
          <p:nvPr/>
        </p:nvSpPr>
        <p:spPr>
          <a:xfrm>
            <a:off x="4762051" y="5576080"/>
            <a:ext cx="7040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s-ES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F</a:t>
            </a:r>
            <a:r>
              <a:rPr lang="es-ES" sz="2800" baseline="-25000" dirty="0">
                <a:solidFill>
                  <a:prstClr val="black"/>
                </a:solidFill>
                <a:latin typeface="Times New Roman" panose="02020603050405020304" pitchFamily="18" charset="0"/>
              </a:rPr>
              <a:t>LO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2F74972F-8309-46F5-9A6E-DC8810A57518}"/>
              </a:ext>
            </a:extLst>
          </p:cNvPr>
          <p:cNvSpPr/>
          <p:nvPr/>
        </p:nvSpPr>
        <p:spPr>
          <a:xfrm>
            <a:off x="6062320" y="2832588"/>
            <a:ext cx="46254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 F</a:t>
            </a:r>
            <a:r>
              <a:rPr lang="es-ES" sz="2400" baseline="-25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INP, </a:t>
            </a: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 F</a:t>
            </a:r>
            <a:r>
              <a:rPr lang="es-ES" sz="2400" baseline="-25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| ±n F</a:t>
            </a:r>
            <a:r>
              <a:rPr lang="es-ES" sz="2400" baseline="-250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 </a:t>
            </a: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±</a:t>
            </a:r>
            <a:r>
              <a:rPr lang="es-ES" sz="24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mF</a:t>
            </a:r>
            <a:r>
              <a:rPr lang="es-ES" sz="2400" baseline="-25000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|</a:t>
            </a:r>
          </a:p>
          <a:p>
            <a:pPr algn="just">
              <a:spcAft>
                <a:spcPts val="0"/>
              </a:spcAft>
            </a:pP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>
              <a:spcAft>
                <a:spcPts val="0"/>
              </a:spcAft>
            </a:pPr>
            <a:r>
              <a:rPr lang="es-ES" sz="2400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n, m = 0, 1, 2, 3, ….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3" name="Entrada de lápiz 92">
                <a:extLst>
                  <a:ext uri="{FF2B5EF4-FFF2-40B4-BE49-F238E27FC236}">
                    <a16:creationId xmlns:a16="http://schemas.microsoft.com/office/drawing/2014/main" id="{666482F0-E07E-491B-AE41-498CDBE883A2}"/>
                  </a:ext>
                </a:extLst>
              </p14:cNvPr>
              <p14:cNvContentPartPr/>
              <p14:nvPr/>
            </p14:nvContentPartPr>
            <p14:xfrm>
              <a:off x="12052875" y="3383944"/>
              <a:ext cx="360" cy="360"/>
            </p14:xfrm>
          </p:contentPart>
        </mc:Choice>
        <mc:Fallback xmlns="">
          <p:pic>
            <p:nvPicPr>
              <p:cNvPr id="93" name="Entrada de lápiz 92">
                <a:extLst>
                  <a:ext uri="{FF2B5EF4-FFF2-40B4-BE49-F238E27FC236}">
                    <a16:creationId xmlns:a16="http://schemas.microsoft.com/office/drawing/2014/main" id="{666482F0-E07E-491B-AE41-498CDBE883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44235" y="33753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30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FDA1740-1116-40CC-823C-973CF764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92" y="1288961"/>
            <a:ext cx="3566160" cy="329617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862E40-41AF-47D4-8090-A021468D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96" y="1306286"/>
            <a:ext cx="3514725" cy="329617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1D53E94-32CE-4AF6-8E7F-1D390F15B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310" y="1306286"/>
            <a:ext cx="3566160" cy="327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4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FBE5E8B-010E-4848-AE1E-758DE671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47" y="997529"/>
            <a:ext cx="4732020" cy="435446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8A9E64C-24EB-433D-9E70-3F44A2667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45" y="997529"/>
            <a:ext cx="4459224" cy="43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66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7CF6F12-2E38-407F-9B98-83919C69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6" y="912475"/>
            <a:ext cx="5520690" cy="503305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997EB29-78F4-4F19-916D-CA311DB399FF}"/>
              </a:ext>
            </a:extLst>
          </p:cNvPr>
          <p:cNvSpPr/>
          <p:nvPr/>
        </p:nvSpPr>
        <p:spPr>
          <a:xfrm>
            <a:off x="5952884" y="26625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24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Rango de F</a:t>
            </a:r>
            <a:r>
              <a:rPr lang="es-ES" sz="2400" b="1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0 a F</a:t>
            </a: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 Max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sz="24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Rango de F</a:t>
            </a:r>
            <a:r>
              <a:rPr lang="es-ES" sz="2400" b="1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 Max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F</a:t>
            </a: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 Min</a:t>
            </a:r>
            <a:r>
              <a:rPr lang="es-ES" sz="2400" baseline="30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s-ES" sz="2400" baseline="30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 Max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sz="2400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" sz="2400" b="1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Igual a F</a:t>
            </a: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 Min y </a:t>
            </a:r>
          </a:p>
          <a:p>
            <a:pPr algn="just">
              <a:spcAft>
                <a:spcPts val="0"/>
              </a:spcAft>
            </a:pP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 Min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 F</a:t>
            </a:r>
            <a:r>
              <a:rPr lang="es-ES" sz="2400" baseline="-250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 Max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4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eloj&#10;&#10;Descripción generada automáticamente">
            <a:extLst>
              <a:ext uri="{FF2B5EF4-FFF2-40B4-BE49-F238E27FC236}">
                <a16:creationId xmlns:a16="http://schemas.microsoft.com/office/drawing/2014/main" id="{B37B54F5-C0B3-4F91-BC63-A6A40280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6" y="450850"/>
            <a:ext cx="10596880" cy="59563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F7C3F6-B105-447A-BBF4-69224BFE34B7}"/>
              </a:ext>
            </a:extLst>
          </p:cNvPr>
          <p:cNvSpPr txBox="1"/>
          <p:nvPr/>
        </p:nvSpPr>
        <p:spPr>
          <a:xfrm>
            <a:off x="2170546" y="922239"/>
            <a:ext cx="147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0 a 3 </a:t>
            </a:r>
            <a:r>
              <a:rPr lang="es-ES" sz="2400" dirty="0" err="1">
                <a:solidFill>
                  <a:schemeClr val="bg1"/>
                </a:solidFill>
              </a:rPr>
              <a:t>Ghz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649C1AF-DC57-437A-B103-EAC210D579CC}"/>
              </a:ext>
            </a:extLst>
          </p:cNvPr>
          <p:cNvSpPr txBox="1"/>
          <p:nvPr/>
        </p:nvSpPr>
        <p:spPr>
          <a:xfrm>
            <a:off x="4157749" y="4606966"/>
            <a:ext cx="2040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3.4 a 6,6 </a:t>
            </a:r>
            <a:r>
              <a:rPr lang="es-ES" sz="2400" dirty="0" err="1">
                <a:solidFill>
                  <a:schemeClr val="bg1"/>
                </a:solidFill>
              </a:rPr>
              <a:t>Ghz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BD2DAB-6458-4870-AC09-8A37CF38B6CE}"/>
              </a:ext>
            </a:extLst>
          </p:cNvPr>
          <p:cNvSpPr txBox="1"/>
          <p:nvPr/>
        </p:nvSpPr>
        <p:spPr>
          <a:xfrm>
            <a:off x="6621219" y="922239"/>
            <a:ext cx="180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3,4764 </a:t>
            </a:r>
            <a:r>
              <a:rPr lang="es-ES" sz="2400" dirty="0" err="1">
                <a:solidFill>
                  <a:schemeClr val="bg1"/>
                </a:solidFill>
              </a:rPr>
              <a:t>Ghz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76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535BB87-16C0-4D51-8654-BC0DA224E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087" y="325990"/>
            <a:ext cx="5011826" cy="596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02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042229-9B73-4DB2-8CDB-73D97FF1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85" y="1526634"/>
            <a:ext cx="9311640" cy="42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A31767-9B43-444D-85CD-E7B3B34256F8}"/>
              </a:ext>
            </a:extLst>
          </p:cNvPr>
          <p:cNvSpPr txBox="1"/>
          <p:nvPr/>
        </p:nvSpPr>
        <p:spPr>
          <a:xfrm>
            <a:off x="2481944" y="2379306"/>
            <a:ext cx="7949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Conceptos teóricos…(pero todavía alejados de la realidad)</a:t>
            </a:r>
          </a:p>
        </p:txBody>
      </p:sp>
    </p:spTree>
    <p:extLst>
      <p:ext uri="{BB962C8B-B14F-4D97-AF65-F5344CB8AC3E}">
        <p14:creationId xmlns:p14="http://schemas.microsoft.com/office/powerpoint/2010/main" val="2028354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90C858-B28D-46E0-BA76-A2BA51E1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782052"/>
            <a:ext cx="11201400" cy="529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60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C068D0EE-C6C8-484A-AFB7-3602BA27F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DE5FB8C-CC3F-4C24-BF4F-1B5999DE6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8BD065A-CE6E-4C3C-BF16-83227C84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620" y="643467"/>
            <a:ext cx="68147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40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76A41D12-D775-4931-9156-1442FCA7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9" y="709246"/>
            <a:ext cx="4945075" cy="50163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C1BD7EC-16AA-4A45-8C56-F2000CC71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328" y="346509"/>
            <a:ext cx="4267200" cy="61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9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555FFC5-EB3B-41C1-AAFC-DFD33584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86" y="666549"/>
            <a:ext cx="7391400" cy="55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8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EA189A6-5894-47D1-9816-6B7471DA4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72" y="301942"/>
            <a:ext cx="7787640" cy="62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4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A31767-9B43-444D-85CD-E7B3B34256F8}"/>
              </a:ext>
            </a:extLst>
          </p:cNvPr>
          <p:cNvSpPr txBox="1"/>
          <p:nvPr/>
        </p:nvSpPr>
        <p:spPr>
          <a:xfrm>
            <a:off x="2481944" y="2379306"/>
            <a:ext cx="79496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Conceptos teóricos…</a:t>
            </a:r>
          </a:p>
          <a:p>
            <a:r>
              <a:rPr lang="es-ES" sz="4000" dirty="0"/>
              <a:t>(ahora empecemos en serio)</a:t>
            </a:r>
          </a:p>
        </p:txBody>
      </p:sp>
    </p:spTree>
    <p:extLst>
      <p:ext uri="{BB962C8B-B14F-4D97-AF65-F5344CB8AC3E}">
        <p14:creationId xmlns:p14="http://schemas.microsoft.com/office/powerpoint/2010/main" val="2988539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EEA5712-DE87-4F83-8E77-954B2CA24A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2459" y="1854598"/>
            <a:ext cx="10767081" cy="31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4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C771627-1B23-4A9E-9D78-BB150F84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1581"/>
            <a:ext cx="9906000" cy="32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1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812EF37-BB52-4AE9-A1DA-862F7BD9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874" y="157734"/>
            <a:ext cx="3835908" cy="6542532"/>
          </a:xfrm>
          <a:prstGeom prst="rect">
            <a:avLst/>
          </a:prstGeom>
        </p:spPr>
      </p:pic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CB073212-F681-438C-BF07-96545792A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2" y="1579881"/>
            <a:ext cx="4956962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05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25011869-C9A0-42B2-90EF-CAD29DE9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90" y="935883"/>
            <a:ext cx="5325466" cy="458297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F38C09-9562-40FD-869A-051DC88C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90" y="875629"/>
            <a:ext cx="5913120" cy="464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5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3BB7B72-269A-49DD-922D-ED17A8976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859054"/>
            <a:ext cx="8572500" cy="51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, mapa, tabla, blanco&#10;&#10;Descripción generada automáticamente">
            <a:extLst>
              <a:ext uri="{FF2B5EF4-FFF2-40B4-BE49-F238E27FC236}">
                <a16:creationId xmlns:a16="http://schemas.microsoft.com/office/drawing/2014/main" id="{5FBE218F-6C3F-4080-9291-AD8263CB7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94" y="116586"/>
            <a:ext cx="5650992" cy="662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6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A85A44-2820-44C4-A6E9-91055AE02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9" y="1591447"/>
            <a:ext cx="4665726" cy="2835097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F1214BD6-7BEF-4F8D-9D90-880A0F6CD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08" y="487476"/>
            <a:ext cx="6100877" cy="532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43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9A3BBA-97BF-4F55-AD06-DD517430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579" y="1174779"/>
            <a:ext cx="6591300" cy="37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35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55AB6A-0058-477B-A69B-65B78E5C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859054"/>
            <a:ext cx="6934200" cy="51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22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40DF36-0722-4198-8041-02609EFE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123749"/>
            <a:ext cx="7581900" cy="46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1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B2BD2EB-7D6A-47FC-A9D5-ED1A42C9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324852"/>
            <a:ext cx="7543800" cy="62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68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441C451-9A67-43CE-8B56-8D55CC80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15" y="1271520"/>
            <a:ext cx="11382016" cy="455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2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A31767-9B43-444D-85CD-E7B3B34256F8}"/>
              </a:ext>
            </a:extLst>
          </p:cNvPr>
          <p:cNvSpPr txBox="1"/>
          <p:nvPr/>
        </p:nvSpPr>
        <p:spPr>
          <a:xfrm>
            <a:off x="2481944" y="2379306"/>
            <a:ext cx="79496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Finalmente diagrama en bloques de un AE heterodino real….</a:t>
            </a:r>
          </a:p>
          <a:p>
            <a:r>
              <a:rPr lang="es-ES" sz="4000" dirty="0"/>
              <a:t>(pero todavía no sabemos como se mide con estos instrumentos)</a:t>
            </a:r>
          </a:p>
        </p:txBody>
      </p:sp>
    </p:spTree>
    <p:extLst>
      <p:ext uri="{BB962C8B-B14F-4D97-AF65-F5344CB8AC3E}">
        <p14:creationId xmlns:p14="http://schemas.microsoft.com/office/powerpoint/2010/main" val="2541727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76137B-A437-49DB-BC3D-7AE233DF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06" y="555498"/>
            <a:ext cx="8819388" cy="57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52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F37F181-24FF-4E6A-84FD-9140D2595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870" y="3620852"/>
            <a:ext cx="6652260" cy="2979982"/>
          </a:xfrm>
          <a:prstGeom prst="rect">
            <a:avLst/>
          </a:prstGeom>
        </p:spPr>
      </p:pic>
      <p:pic>
        <p:nvPicPr>
          <p:cNvPr id="4" name="Imagen 3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1D433393-0C5A-48C0-8FAA-2C614969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743" y="620642"/>
            <a:ext cx="6195974" cy="23262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1EF9B7-C0C2-4166-8FC0-BECCA5F4D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41" y="257166"/>
            <a:ext cx="3814884" cy="30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6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4B2044-090E-422E-B567-38A915062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35487"/>
            <a:ext cx="10706100" cy="453349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944470C-F667-4B67-A01C-68F9FD17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913" y="142057"/>
            <a:ext cx="4368555" cy="29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81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BEA6F9-7931-48FB-AE06-AA381BD8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7" y="238225"/>
            <a:ext cx="9707880" cy="63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81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783DB2C-3C72-4D44-8ABE-3F9590BA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67" y="190212"/>
            <a:ext cx="3927348" cy="6263640"/>
          </a:xfrm>
          <a:prstGeom prst="rect">
            <a:avLst/>
          </a:prstGeom>
        </p:spPr>
      </p:pic>
      <p:pic>
        <p:nvPicPr>
          <p:cNvPr id="6" name="Imagen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7BEC628D-14CF-45B9-B848-464CA7B7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443" y="141063"/>
            <a:ext cx="4294937" cy="63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90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47804D9-B851-4FFF-91B0-2D0D88A79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58" y="225712"/>
            <a:ext cx="10005060" cy="640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33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A31767-9B43-444D-85CD-E7B3B34256F8}"/>
              </a:ext>
            </a:extLst>
          </p:cNvPr>
          <p:cNvSpPr txBox="1"/>
          <p:nvPr/>
        </p:nvSpPr>
        <p:spPr>
          <a:xfrm>
            <a:off x="2481944" y="2379306"/>
            <a:ext cx="79496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Antes de empezar a medir conozcamos este tipo de instrumentos y que limitaciones tiene…..</a:t>
            </a:r>
          </a:p>
        </p:txBody>
      </p:sp>
    </p:spTree>
    <p:extLst>
      <p:ext uri="{BB962C8B-B14F-4D97-AF65-F5344CB8AC3E}">
        <p14:creationId xmlns:p14="http://schemas.microsoft.com/office/powerpoint/2010/main" val="2712889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76137B-A437-49DB-BC3D-7AE233DF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306" y="555498"/>
            <a:ext cx="8819388" cy="57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09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EBD650-0712-4390-AE74-96DF7F81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02" y="3793852"/>
            <a:ext cx="6515100" cy="282405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6DE4B07-4570-496B-B2A1-359D4FC0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012" y="240096"/>
            <a:ext cx="6549390" cy="3404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858FB92-F5E4-4158-A957-E4EC3838079F}"/>
                  </a:ext>
                </a:extLst>
              </p:cNvPr>
              <p:cNvSpPr txBox="1"/>
              <p:nvPr/>
            </p:nvSpPr>
            <p:spPr>
              <a:xfrm>
                <a:off x="558141" y="240096"/>
                <a:ext cx="4536374" cy="4769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Sensibilidad</a:t>
                </a:r>
              </a:p>
              <a:p>
                <a:r>
                  <a:rPr lang="es-ES" sz="32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(piso de ruido, DANL)</a:t>
                </a:r>
              </a:p>
              <a:p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Ancho de Banda Equivalente</a:t>
                </a:r>
              </a:p>
              <a:p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Dependencia con el RBW y la selectividad</a:t>
                </a:r>
              </a:p>
              <a:p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s-E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Modificacion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de la sensibilidad con RBW</a:t>
                </a:r>
              </a:p>
              <a:p>
                <a:endParaRPr lang="es-E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𝐷𝐴𝑁𝐿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=10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𝑙𝑜𝑔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𝐵𝑊𝑛</m:t>
                              </m:r>
                            </m:num>
                            <m:den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𝐵𝑊𝑛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𝑟𝑒𝑓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3858FB92-F5E4-4158-A957-E4EC3838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1" y="240096"/>
                <a:ext cx="4536374" cy="4769383"/>
              </a:xfrm>
              <a:prstGeom prst="rect">
                <a:avLst/>
              </a:prstGeom>
              <a:blipFill>
                <a:blip r:embed="rId4"/>
                <a:stretch>
                  <a:fillRect l="-3495" t="-166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482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5888616-948E-40AB-86FE-94C98683A7AC}"/>
                  </a:ext>
                </a:extLst>
              </p:cNvPr>
              <p:cNvSpPr txBox="1"/>
              <p:nvPr/>
            </p:nvSpPr>
            <p:spPr>
              <a:xfrm>
                <a:off x="196191" y="240096"/>
                <a:ext cx="4536374" cy="5137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Sensibilidad</a:t>
                </a:r>
              </a:p>
              <a:p>
                <a:r>
                  <a:rPr lang="es-ES" sz="32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(piso de ruido, DANL)</a:t>
                </a:r>
              </a:p>
              <a:p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s-E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Modificacion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de la sensibilidad con RBW</a:t>
                </a:r>
              </a:p>
              <a:p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Si a RBW=1 </a:t>
                </a:r>
                <a:r>
                  <a:rPr lang="es-E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Mhz</a:t>
                </a:r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, DANL= -87 dBm</a:t>
                </a:r>
              </a:p>
              <a:p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    a RBW=3 </a:t>
                </a:r>
                <a:r>
                  <a:rPr lang="es-E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Mhz</a:t>
                </a:r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</a:p>
              <a:p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𝐷𝐴𝑁𝐿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−87</m:t>
                    </m:r>
                    <m:r>
                      <a:rPr lang="es-E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𝑑𝐵𝑚</m:t>
                    </m:r>
                    <m:r>
                      <a:rPr lang="es-E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+10</m:t>
                    </m:r>
                    <m:r>
                      <a:rPr lang="es-E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𝐿𝑜𝑔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𝑀h𝑧</m:t>
                            </m:r>
                          </m:num>
                          <m:den>
                            <m:r>
                              <a:rPr lang="es-E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𝑀h𝑧</m:t>
                            </m:r>
                          </m:den>
                        </m:f>
                      </m:e>
                    </m:d>
                  </m:oMath>
                </a14:m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𝐷𝐴𝑁𝐿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−82,23 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𝑑𝐵𝑚</m:t>
                      </m:r>
                    </m:oMath>
                  </m:oMathPara>
                </a14:m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    a RBW= 300 </a:t>
                </a:r>
                <a:r>
                  <a:rPr lang="es-E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Khz</a:t>
                </a:r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𝐷𝐴𝑁𝐿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s-E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87</m:t>
                    </m:r>
                    <m:r>
                      <a:rPr lang="es-E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𝑑𝐵𝑚</m:t>
                    </m:r>
                    <m:r>
                      <a:rPr lang="es-E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+10</m:t>
                    </m:r>
                    <m:r>
                      <a:rPr lang="es-E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𝐿𝑜𝑔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0,3 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𝑀h𝑧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1 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𝑀h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𝐷𝐴𝑁𝐿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s-E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92,23</m:t>
                      </m:r>
                      <m:r>
                        <a:rPr lang="es-E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s-E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𝑑𝐵𝑚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15888616-948E-40AB-86FE-94C98683A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1" y="240096"/>
                <a:ext cx="4536374" cy="5137945"/>
              </a:xfrm>
              <a:prstGeom prst="rect">
                <a:avLst/>
              </a:prstGeom>
              <a:blipFill>
                <a:blip r:embed="rId2"/>
                <a:stretch>
                  <a:fillRect l="-3360" t="-154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757B5BBD-060E-4407-A072-DA0F6DFE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570" y="351507"/>
            <a:ext cx="7288225" cy="587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35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201C05-6E20-4F74-B8AE-5CEB22232206}"/>
              </a:ext>
            </a:extLst>
          </p:cNvPr>
          <p:cNvSpPr txBox="1"/>
          <p:nvPr/>
        </p:nvSpPr>
        <p:spPr>
          <a:xfrm>
            <a:off x="558141" y="240096"/>
            <a:ext cx="45363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Sensibilidad</a:t>
            </a:r>
          </a:p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(piso de ruido, DANL)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Variación con el Atenuador de entrada</a:t>
            </a:r>
          </a:p>
        </p:txBody>
      </p:sp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9B7D0715-6050-4CCD-981A-A86E0350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4" y="402021"/>
            <a:ext cx="6863486" cy="59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63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F5A128E-D9C3-4D7D-80BE-BF66E8D4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0" y="106746"/>
            <a:ext cx="4727458" cy="352959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09311A-E073-44D4-BD4A-F25D54F68FD9}"/>
              </a:ext>
            </a:extLst>
          </p:cNvPr>
          <p:cNvSpPr txBox="1"/>
          <p:nvPr/>
        </p:nvSpPr>
        <p:spPr>
          <a:xfrm>
            <a:off x="169752" y="215704"/>
            <a:ext cx="4536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armónicas espurias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3BAFB7-F19E-4B68-B638-42F0774F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317314"/>
            <a:ext cx="3714750" cy="21382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C436A09-032D-4335-8882-7A03DBA7E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54" y="3592758"/>
            <a:ext cx="6496050" cy="308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4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FAF612E-7779-44AE-80B9-C4DCD7867EED}"/>
              </a:ext>
            </a:extLst>
          </p:cNvPr>
          <p:cNvSpPr txBox="1"/>
          <p:nvPr/>
        </p:nvSpPr>
        <p:spPr>
          <a:xfrm>
            <a:off x="0" y="173421"/>
            <a:ext cx="4536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armónicas espurias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F25B0FF1-0491-4B16-879F-D7FFA796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4" y="2123926"/>
            <a:ext cx="3861984" cy="3082555"/>
          </a:xfrm>
          <a:prstGeom prst="rect">
            <a:avLst/>
          </a:prstGeom>
        </p:spPr>
      </p:pic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A038447-7B13-428F-B0A8-E8EAD9034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188" y="1072134"/>
            <a:ext cx="3849624" cy="47137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5048C71-533C-4282-A4FE-BBE7FA4D245B}"/>
                  </a:ext>
                </a:extLst>
              </p:cNvPr>
              <p:cNvSpPr txBox="1"/>
              <p:nvPr/>
            </p:nvSpPr>
            <p:spPr>
              <a:xfrm>
                <a:off x="8181862" y="2280336"/>
                <a:ext cx="3861982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4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HP 8591E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𝑆𝐻𝐼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𝐼𝑃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2=−45 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+70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𝑑𝐵𝑐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=25 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s-ES" sz="1400" b="0" dirty="0"/>
              </a:p>
              <a:p>
                <a:r>
                  <a:rPr lang="es-E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HP 8593E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i="1">
                          <a:latin typeface="Cambria Math" panose="02040503050406030204" pitchFamily="18" charset="0"/>
                        </a:rPr>
                        <m:t>𝑆𝐻𝐼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𝐼𝑃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2=−40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+70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𝑑𝐵𝑐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=30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s-ES" sz="1400" dirty="0"/>
              </a:p>
              <a:p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HP 8591E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𝑇𝑂𝐼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𝐼𝑃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2∗30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+70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𝑑𝐵𝑐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s-ES" sz="1400" dirty="0"/>
              </a:p>
              <a:p>
                <a:r>
                  <a:rPr lang="es-E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HP 8593E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𝑇𝑂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𝐼𝑃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2∗30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+70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𝑑𝐵𝑐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s-ES" sz="1400" i="1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s-ES" sz="1400" dirty="0"/>
              </a:p>
              <a:p>
                <a:endParaRPr lang="es-ES" sz="1400" dirty="0"/>
              </a:p>
              <a:p>
                <a:r>
                  <a:rPr lang="es-ES" sz="1400" dirty="0"/>
                  <a:t>                        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5048C71-533C-4282-A4FE-BBE7FA4D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862" y="2280336"/>
                <a:ext cx="3861982" cy="2677656"/>
              </a:xfrm>
              <a:prstGeom prst="rect">
                <a:avLst/>
              </a:prstGeom>
              <a:blipFill>
                <a:blip r:embed="rId4"/>
                <a:stretch>
                  <a:fillRect l="-473" t="-4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0D515D70-CCC1-450C-8AE0-A1C511106D6B}"/>
              </a:ext>
            </a:extLst>
          </p:cNvPr>
          <p:cNvSpPr txBox="1"/>
          <p:nvPr/>
        </p:nvSpPr>
        <p:spPr>
          <a:xfrm>
            <a:off x="613674" y="1466853"/>
            <a:ext cx="289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¿Cómo se especifican?</a:t>
            </a:r>
          </a:p>
        </p:txBody>
      </p:sp>
    </p:spTree>
    <p:extLst>
      <p:ext uri="{BB962C8B-B14F-4D97-AF65-F5344CB8AC3E}">
        <p14:creationId xmlns:p14="http://schemas.microsoft.com/office/powerpoint/2010/main" val="3652471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FAF612E-7779-44AE-80B9-C4DCD7867EED}"/>
              </a:ext>
            </a:extLst>
          </p:cNvPr>
          <p:cNvSpPr txBox="1"/>
          <p:nvPr/>
        </p:nvSpPr>
        <p:spPr>
          <a:xfrm>
            <a:off x="0" y="173421"/>
            <a:ext cx="4536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armónicas espurias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515D70-CCC1-450C-8AE0-A1C511106D6B}"/>
              </a:ext>
            </a:extLst>
          </p:cNvPr>
          <p:cNvSpPr txBox="1"/>
          <p:nvPr/>
        </p:nvSpPr>
        <p:spPr>
          <a:xfrm>
            <a:off x="123817" y="1435491"/>
            <a:ext cx="289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¿Qué pasa con las espurias de tercer orden si coloco un preamplificador?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8855A25-C938-4A79-9B8D-6B564F05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589" y="553453"/>
            <a:ext cx="2987040" cy="1515979"/>
          </a:xfrm>
          <a:prstGeom prst="rect">
            <a:avLst/>
          </a:prstGeom>
        </p:spPr>
      </p:pic>
      <p:pic>
        <p:nvPicPr>
          <p:cNvPr id="9" name="Imagen 8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116FBA32-C462-4436-A136-FBE26254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43" y="2254284"/>
            <a:ext cx="9032900" cy="442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94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FAF612E-7779-44AE-80B9-C4DCD7867EED}"/>
              </a:ext>
            </a:extLst>
          </p:cNvPr>
          <p:cNvSpPr txBox="1"/>
          <p:nvPr/>
        </p:nvSpPr>
        <p:spPr>
          <a:xfrm>
            <a:off x="0" y="173421"/>
            <a:ext cx="4536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armónicas espurias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515D70-CCC1-450C-8AE0-A1C511106D6B}"/>
              </a:ext>
            </a:extLst>
          </p:cNvPr>
          <p:cNvSpPr txBox="1"/>
          <p:nvPr/>
        </p:nvSpPr>
        <p:spPr>
          <a:xfrm>
            <a:off x="123817" y="1435491"/>
            <a:ext cx="3365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 una primera aproximación como se si estoy produciendo espurias?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2DAC7D1-B07C-48EF-A381-D24092E4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19" y="136703"/>
            <a:ext cx="3578962" cy="65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A31767-9B43-444D-85CD-E7B3B34256F8}"/>
              </a:ext>
            </a:extLst>
          </p:cNvPr>
          <p:cNvSpPr txBox="1"/>
          <p:nvPr/>
        </p:nvSpPr>
        <p:spPr>
          <a:xfrm>
            <a:off x="2360645" y="2379306"/>
            <a:ext cx="794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Un poco de historia…….</a:t>
            </a:r>
          </a:p>
        </p:txBody>
      </p:sp>
    </p:spTree>
    <p:extLst>
      <p:ext uri="{BB962C8B-B14F-4D97-AF65-F5344CB8AC3E}">
        <p14:creationId xmlns:p14="http://schemas.microsoft.com/office/powerpoint/2010/main" val="2294639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FA9D0D23-0C35-40EC-AFE4-82AE09F1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565" y="173421"/>
            <a:ext cx="8256803" cy="631964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AF612E-7779-44AE-80B9-C4DCD7867EED}"/>
              </a:ext>
            </a:extLst>
          </p:cNvPr>
          <p:cNvSpPr txBox="1"/>
          <p:nvPr/>
        </p:nvSpPr>
        <p:spPr>
          <a:xfrm>
            <a:off x="0" y="173421"/>
            <a:ext cx="4536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armónicas espurias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994F50-7793-450B-B95F-E2E085D27437}"/>
              </a:ext>
            </a:extLst>
          </p:cNvPr>
          <p:cNvSpPr txBox="1"/>
          <p:nvPr/>
        </p:nvSpPr>
        <p:spPr>
          <a:xfrm>
            <a:off x="332207" y="1371600"/>
            <a:ext cx="3334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Haciendo un análisis más profundo….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¿y la Sensibilidad?</a:t>
            </a:r>
          </a:p>
        </p:txBody>
      </p:sp>
    </p:spTree>
    <p:extLst>
      <p:ext uri="{BB962C8B-B14F-4D97-AF65-F5344CB8AC3E}">
        <p14:creationId xmlns:p14="http://schemas.microsoft.com/office/powerpoint/2010/main" val="426430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FAF612E-7779-44AE-80B9-C4DCD7867EED}"/>
              </a:ext>
            </a:extLst>
          </p:cNvPr>
          <p:cNvSpPr txBox="1"/>
          <p:nvPr/>
        </p:nvSpPr>
        <p:spPr>
          <a:xfrm>
            <a:off x="0" y="173421"/>
            <a:ext cx="4536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armónicas espurias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C4A97749-8C8E-484C-8E4D-2B8FF2B7B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655" y="103784"/>
            <a:ext cx="5248656" cy="66504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4C48282-2CEE-42B6-9337-DF73A774AB4D}"/>
              </a:ext>
            </a:extLst>
          </p:cNvPr>
          <p:cNvSpPr txBox="1"/>
          <p:nvPr/>
        </p:nvSpPr>
        <p:spPr>
          <a:xfrm>
            <a:off x="332207" y="1371600"/>
            <a:ext cx="5505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Compresor de Primer Mezclador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Dependiendo de marca y modelo puede estar entre -10 dBm y +3dBm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Para evitarlo el máximo nivel de entrada (Reference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 tiene que ser claramente menor que el punto de compresión de 1 dB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252A168E-4330-4FCD-A96B-448AE30356C5}"/>
              </a:ext>
            </a:extLst>
          </p:cNvPr>
          <p:cNvSpPr/>
          <p:nvPr/>
        </p:nvSpPr>
        <p:spPr>
          <a:xfrm>
            <a:off x="9862458" y="4301412"/>
            <a:ext cx="699796" cy="16795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A036BB-53E9-444F-8904-2014FCE57514}"/>
              </a:ext>
            </a:extLst>
          </p:cNvPr>
          <p:cNvSpPr txBox="1"/>
          <p:nvPr/>
        </p:nvSpPr>
        <p:spPr>
          <a:xfrm>
            <a:off x="11039122" y="4231498"/>
            <a:ext cx="699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0 V</a:t>
            </a:r>
          </a:p>
        </p:txBody>
      </p:sp>
    </p:spTree>
    <p:extLst>
      <p:ext uri="{BB962C8B-B14F-4D97-AF65-F5344CB8AC3E}">
        <p14:creationId xmlns:p14="http://schemas.microsoft.com/office/powerpoint/2010/main" val="1832445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125150-D51E-4FC5-BF67-A26862D8D835}"/>
              </a:ext>
            </a:extLst>
          </p:cNvPr>
          <p:cNvSpPr txBox="1"/>
          <p:nvPr/>
        </p:nvSpPr>
        <p:spPr>
          <a:xfrm>
            <a:off x="163286" y="173421"/>
            <a:ext cx="4536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Inestabilidad del LO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08A472-87A6-480D-9225-82F9031B001A}"/>
              </a:ext>
            </a:extLst>
          </p:cNvPr>
          <p:cNvSpPr txBox="1"/>
          <p:nvPr/>
        </p:nvSpPr>
        <p:spPr>
          <a:xfrm>
            <a:off x="296581" y="687932"/>
            <a:ext cx="471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Ruido de Fase…(o FM Residual)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C911D5-598E-485C-93B0-DAD8BD93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52" y="1177458"/>
            <a:ext cx="6614160" cy="5205342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338974D1-742A-4B65-A5D4-D6E3F48F2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64" y="1177458"/>
            <a:ext cx="3767328" cy="35112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2C6198-DB95-40A3-AD24-066E79086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02" y="4860351"/>
            <a:ext cx="3845052" cy="182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82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76C0314-B1CE-4E6A-801B-C590513D45E9}"/>
              </a:ext>
            </a:extLst>
          </p:cNvPr>
          <p:cNvSpPr txBox="1"/>
          <p:nvPr/>
        </p:nvSpPr>
        <p:spPr>
          <a:xfrm>
            <a:off x="163286" y="173421"/>
            <a:ext cx="4536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Inestabilidad del LO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FC90EE-B38D-40DE-8D83-C752651C6D38}"/>
              </a:ext>
            </a:extLst>
          </p:cNvPr>
          <p:cNvSpPr txBox="1"/>
          <p:nvPr/>
        </p:nvSpPr>
        <p:spPr>
          <a:xfrm>
            <a:off x="296581" y="687932"/>
            <a:ext cx="4714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Ruido de Fase…(o FM Residual)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37091C-22A6-4532-9F27-A796A672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91" y="1149597"/>
            <a:ext cx="5961443" cy="1812802"/>
          </a:xfrm>
          <a:prstGeom prst="rect">
            <a:avLst/>
          </a:prstGeom>
        </p:spPr>
      </p:pic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FDFE3DCE-AFD9-452D-B257-7B000D31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22" y="3222661"/>
            <a:ext cx="4531766" cy="3461918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F3616C5-4966-4C3D-B840-40EEE840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031" y="2601326"/>
            <a:ext cx="4992624" cy="40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55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8EC8AB8-7247-4EF1-AA28-97A68C42151E}"/>
              </a:ext>
            </a:extLst>
          </p:cNvPr>
          <p:cNvSpPr txBox="1"/>
          <p:nvPr/>
        </p:nvSpPr>
        <p:spPr>
          <a:xfrm>
            <a:off x="163285" y="173421"/>
            <a:ext cx="118545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¿Cual es la señal mas grande y pequeña que puedo ver?</a:t>
            </a:r>
          </a:p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RANGO DINAMICO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1D8FC6A-F76C-481D-ABEB-862A1C233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21" y="1891726"/>
            <a:ext cx="5822442" cy="3998214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0C8C43C3-9F11-4B8B-85FF-E38B955CA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557" y="1844634"/>
            <a:ext cx="5370271" cy="40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72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A7C2396-B329-4D3F-9F4B-10F998698767}"/>
              </a:ext>
            </a:extLst>
          </p:cNvPr>
          <p:cNvSpPr txBox="1"/>
          <p:nvPr/>
        </p:nvSpPr>
        <p:spPr>
          <a:xfrm>
            <a:off x="163285" y="173421"/>
            <a:ext cx="1185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Detectores (y amplificador logarítmico)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76C8F2-71DE-408F-BAC3-45329CD7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69" y="1404515"/>
            <a:ext cx="11052374" cy="40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1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A7C2396-B329-4D3F-9F4B-10F998698767}"/>
              </a:ext>
            </a:extLst>
          </p:cNvPr>
          <p:cNvSpPr txBox="1"/>
          <p:nvPr/>
        </p:nvSpPr>
        <p:spPr>
          <a:xfrm>
            <a:off x="163285" y="173421"/>
            <a:ext cx="1185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Detectores (y amplificador logarítmico)</a:t>
            </a:r>
          </a:p>
        </p:txBody>
      </p:sp>
      <p:pic>
        <p:nvPicPr>
          <p:cNvPr id="5" name="Imagen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A3E9DBD-6D3F-4B4C-9606-6DDB36D8D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40" y="676605"/>
            <a:ext cx="3464022" cy="60079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F816BB8-2DA8-4D8E-89ED-F6CFABF5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854" y="699218"/>
            <a:ext cx="3420770" cy="607874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7B007AB-2305-434B-A2E3-D77205BC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175" y="758196"/>
            <a:ext cx="3318540" cy="601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8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334982-9D8D-47B3-B59A-037B41068626}"/>
              </a:ext>
            </a:extLst>
          </p:cNvPr>
          <p:cNvSpPr txBox="1"/>
          <p:nvPr/>
        </p:nvSpPr>
        <p:spPr>
          <a:xfrm>
            <a:off x="163285" y="173421"/>
            <a:ext cx="1185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Errores típicos al operar un analizador de espectro</a:t>
            </a:r>
          </a:p>
        </p:txBody>
      </p:sp>
      <p:pic>
        <p:nvPicPr>
          <p:cNvPr id="4" name="Imagen 3" descr="Imagen que contiene captura de pantalla, reloj&#10;&#10;Descripción generada automáticamente">
            <a:extLst>
              <a:ext uri="{FF2B5EF4-FFF2-40B4-BE49-F238E27FC236}">
                <a16:creationId xmlns:a16="http://schemas.microsoft.com/office/drawing/2014/main" id="{CD040FF7-631B-4A75-94B3-A77437B4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412" y="758196"/>
            <a:ext cx="3248315" cy="590085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FB19DF9-4D4F-427C-A2E7-14751E49855D}"/>
              </a:ext>
            </a:extLst>
          </p:cNvPr>
          <p:cNvSpPr txBox="1"/>
          <p:nvPr/>
        </p:nvSpPr>
        <p:spPr>
          <a:xfrm>
            <a:off x="947057" y="1894114"/>
            <a:ext cx="4882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Creer que en la entrada del analizador sólo tengo la señal que veo en pantalla</a:t>
            </a:r>
          </a:p>
        </p:txBody>
      </p:sp>
    </p:spTree>
    <p:extLst>
      <p:ext uri="{BB962C8B-B14F-4D97-AF65-F5344CB8AC3E}">
        <p14:creationId xmlns:p14="http://schemas.microsoft.com/office/powerpoint/2010/main" val="2098634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334982-9D8D-47B3-B59A-037B41068626}"/>
              </a:ext>
            </a:extLst>
          </p:cNvPr>
          <p:cNvSpPr txBox="1"/>
          <p:nvPr/>
        </p:nvSpPr>
        <p:spPr>
          <a:xfrm>
            <a:off x="163285" y="173421"/>
            <a:ext cx="1185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Errores típicos al operar un analizador de espectro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B19DF9-4D4F-427C-A2E7-14751E49855D}"/>
              </a:ext>
            </a:extLst>
          </p:cNvPr>
          <p:cNvSpPr txBox="1"/>
          <p:nvPr/>
        </p:nvSpPr>
        <p:spPr>
          <a:xfrm>
            <a:off x="947057" y="1894114"/>
            <a:ext cx="4882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Elegir mal el filtro de video (no pensar el tipo de señal a medir)</a:t>
            </a:r>
          </a:p>
        </p:txBody>
      </p:sp>
      <p:pic>
        <p:nvPicPr>
          <p:cNvPr id="6" name="Imagen 5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928E24C5-03EA-49CC-A050-F4ADB423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88" y="711261"/>
            <a:ext cx="5692140" cy="5973318"/>
          </a:xfrm>
          <a:prstGeom prst="rect">
            <a:avLst/>
          </a:prstGeom>
        </p:spPr>
      </p:pic>
      <p:pic>
        <p:nvPicPr>
          <p:cNvPr id="8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3F66B939-C32E-4234-9F7B-CB9C4295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62" y="4124259"/>
            <a:ext cx="5479085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6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334982-9D8D-47B3-B59A-037B41068626}"/>
              </a:ext>
            </a:extLst>
          </p:cNvPr>
          <p:cNvSpPr txBox="1"/>
          <p:nvPr/>
        </p:nvSpPr>
        <p:spPr>
          <a:xfrm>
            <a:off x="163285" y="173421"/>
            <a:ext cx="1185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Errores típicos al operar un analizador de espectro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B19DF9-4D4F-427C-A2E7-14751E49855D}"/>
              </a:ext>
            </a:extLst>
          </p:cNvPr>
          <p:cNvSpPr txBox="1"/>
          <p:nvPr/>
        </p:nvSpPr>
        <p:spPr>
          <a:xfrm>
            <a:off x="947057" y="1894114"/>
            <a:ext cx="4882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Saturar alguna etapa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overdriver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767F13-AD85-4709-9736-F260131BF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967" y="758196"/>
            <a:ext cx="3770071" cy="5854903"/>
          </a:xfrm>
          <a:prstGeom prst="rect">
            <a:avLst/>
          </a:prstGeom>
        </p:spPr>
      </p:pic>
      <p:pic>
        <p:nvPicPr>
          <p:cNvPr id="7" name="Imagen 6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4F63C6E3-8569-40CE-B3F1-F0AC7A66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20" y="5620658"/>
            <a:ext cx="6210605" cy="9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2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5AC23A-E5A4-4432-A856-5B75B34B2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21" y="189572"/>
            <a:ext cx="5000625" cy="625882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B4DC9F-D666-44F1-B080-56DA2641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77" y="1115180"/>
            <a:ext cx="5581650" cy="3306278"/>
          </a:xfrm>
          <a:prstGeom prst="rect">
            <a:avLst/>
          </a:prstGeom>
          <a:ln w="41275">
            <a:solidFill>
              <a:schemeClr val="accent5">
                <a:lumMod val="75000"/>
              </a:schemeClr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96CA1E8-6227-46A2-87A7-693BAB13107E}"/>
              </a:ext>
            </a:extLst>
          </p:cNvPr>
          <p:cNvSpPr/>
          <p:nvPr/>
        </p:nvSpPr>
        <p:spPr>
          <a:xfrm>
            <a:off x="3068833" y="5043055"/>
            <a:ext cx="2269785" cy="1311563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0509EE0-B107-4F8F-B4D6-227B1401F25F}"/>
              </a:ext>
            </a:extLst>
          </p:cNvPr>
          <p:cNvCxnSpPr/>
          <p:nvPr/>
        </p:nvCxnSpPr>
        <p:spPr>
          <a:xfrm flipV="1">
            <a:off x="5338618" y="4421458"/>
            <a:ext cx="450259" cy="621597"/>
          </a:xfrm>
          <a:prstGeom prst="straightConnector1">
            <a:avLst/>
          </a:prstGeom>
          <a:ln w="412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48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334982-9D8D-47B3-B59A-037B41068626}"/>
              </a:ext>
            </a:extLst>
          </p:cNvPr>
          <p:cNvSpPr txBox="1"/>
          <p:nvPr/>
        </p:nvSpPr>
        <p:spPr>
          <a:xfrm>
            <a:off x="163285" y="173421"/>
            <a:ext cx="1185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Errores típicos al operar un analizador de espectro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B19DF9-4D4F-427C-A2E7-14751E49855D}"/>
              </a:ext>
            </a:extLst>
          </p:cNvPr>
          <p:cNvSpPr txBox="1"/>
          <p:nvPr/>
        </p:nvSpPr>
        <p:spPr>
          <a:xfrm>
            <a:off x="555171" y="1045029"/>
            <a:ext cx="215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Saturar alguna etapa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overdriver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CED14C-2CD5-4944-8D02-D807D352F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469" y="758196"/>
            <a:ext cx="8819388" cy="5747004"/>
          </a:xfrm>
          <a:prstGeom prst="rect">
            <a:avLst/>
          </a:prstGeom>
        </p:spPr>
      </p:pic>
      <p:pic>
        <p:nvPicPr>
          <p:cNvPr id="7" name="Imagen 6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0CD08E20-7C88-424B-AC1B-6B12EC55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5" y="3631698"/>
            <a:ext cx="3881628" cy="59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7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334982-9D8D-47B3-B59A-037B41068626}"/>
              </a:ext>
            </a:extLst>
          </p:cNvPr>
          <p:cNvSpPr txBox="1"/>
          <p:nvPr/>
        </p:nvSpPr>
        <p:spPr>
          <a:xfrm>
            <a:off x="163285" y="173421"/>
            <a:ext cx="1185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Errores típicos al operar un analizador de espectro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B19DF9-4D4F-427C-A2E7-14751E49855D}"/>
              </a:ext>
            </a:extLst>
          </p:cNvPr>
          <p:cNvSpPr txBox="1"/>
          <p:nvPr/>
        </p:nvSpPr>
        <p:spPr>
          <a:xfrm>
            <a:off x="947057" y="1894114"/>
            <a:ext cx="4882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Saturar alguna etapa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overdriver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este caso el A/D…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D745EC97-7E09-4CB7-BEF5-351B0B738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436" y="758196"/>
            <a:ext cx="3338246" cy="58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80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5334982-9D8D-47B3-B59A-037B41068626}"/>
              </a:ext>
            </a:extLst>
          </p:cNvPr>
          <p:cNvSpPr txBox="1"/>
          <p:nvPr/>
        </p:nvSpPr>
        <p:spPr>
          <a:xfrm>
            <a:off x="163285" y="173421"/>
            <a:ext cx="1185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Errores típicos al operar un analizador de espectro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B19DF9-4D4F-427C-A2E7-14751E49855D}"/>
              </a:ext>
            </a:extLst>
          </p:cNvPr>
          <p:cNvSpPr txBox="1"/>
          <p:nvPr/>
        </p:nvSpPr>
        <p:spPr>
          <a:xfrm>
            <a:off x="947057" y="1894114"/>
            <a:ext cx="4882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Saturar alguna etapa (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overdriver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No siempre es malo….</a:t>
            </a:r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05F8B4AA-EA00-44B6-BF32-346DD165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767" y="763524"/>
            <a:ext cx="3330473" cy="602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96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03DE37-E04D-4F91-9E89-B6A18651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20" y="1413539"/>
            <a:ext cx="9544050" cy="45768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38B563-A554-47D7-8739-3E3139B24477}"/>
              </a:ext>
            </a:extLst>
          </p:cNvPr>
          <p:cNvSpPr txBox="1"/>
          <p:nvPr/>
        </p:nvSpPr>
        <p:spPr>
          <a:xfrm>
            <a:off x="163285" y="173421"/>
            <a:ext cx="11854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Incertidumbres en amplitud</a:t>
            </a:r>
          </a:p>
        </p:txBody>
      </p:sp>
    </p:spTree>
    <p:extLst>
      <p:ext uri="{BB962C8B-B14F-4D97-AF65-F5344CB8AC3E}">
        <p14:creationId xmlns:p14="http://schemas.microsoft.com/office/powerpoint/2010/main" val="1315263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CDC66F1-BA7D-4B01-98BA-A6B19E33C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0" y="847492"/>
            <a:ext cx="4937760" cy="449884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DC60609-890F-4359-978D-170AE62F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514" y="1404032"/>
            <a:ext cx="6522720" cy="30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388359-B5C6-419C-9C07-A7C4F9AD0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2" y="1981572"/>
            <a:ext cx="5707380" cy="3072384"/>
          </a:xfrm>
          <a:prstGeom prst="rect">
            <a:avLst/>
          </a:prstGeom>
        </p:spPr>
      </p:pic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F3D06841-1C13-46F6-9933-6BAFE261B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0880"/>
            <a:ext cx="5836158" cy="538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6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A31767-9B43-444D-85CD-E7B3B34256F8}"/>
              </a:ext>
            </a:extLst>
          </p:cNvPr>
          <p:cNvSpPr txBox="1"/>
          <p:nvPr/>
        </p:nvSpPr>
        <p:spPr>
          <a:xfrm>
            <a:off x="2360645" y="2379306"/>
            <a:ext cx="7949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Conceptos teóricos…</a:t>
            </a:r>
          </a:p>
        </p:txBody>
      </p:sp>
    </p:spTree>
    <p:extLst>
      <p:ext uri="{BB962C8B-B14F-4D97-AF65-F5344CB8AC3E}">
        <p14:creationId xmlns:p14="http://schemas.microsoft.com/office/powerpoint/2010/main" val="3626235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4234</TotalTime>
  <Words>608</Words>
  <Application>Microsoft Office PowerPoint</Application>
  <PresentationFormat>Panorámica</PresentationFormat>
  <Paragraphs>105</Paragraphs>
  <Slides>63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8" baseType="lpstr">
      <vt:lpstr>Arial</vt:lpstr>
      <vt:lpstr>Cambria Math</vt:lpstr>
      <vt:lpstr>Times New Roman</vt:lpstr>
      <vt:lpstr>Tw Cen MT</vt:lpstr>
      <vt:lpstr>Circuito</vt:lpstr>
      <vt:lpstr>Analizador de Espectro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Adolfo Bertetta</dc:creator>
  <cp:lastModifiedBy>Adolfo Bertettta</cp:lastModifiedBy>
  <cp:revision>67</cp:revision>
  <dcterms:created xsi:type="dcterms:W3CDTF">2020-04-28T01:20:27Z</dcterms:created>
  <dcterms:modified xsi:type="dcterms:W3CDTF">2021-10-06T01:03:58Z</dcterms:modified>
</cp:coreProperties>
</file>